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188720"/>
            <a:ext cx="3840480" cy="3840480"/>
          </a:xfrm>
          <a:prstGeom prst="ellipse">
            <a:avLst/>
          </a:prstGeom>
          <a:solidFill>
            <a:srgbClr val="141B4D"/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206240"/>
            <a:ext cx="2377440" cy="2377440"/>
          </a:xfrm>
          <a:prstGeom prst="ellipse">
            <a:avLst/>
          </a:prstGeom>
          <a:solidFill>
            <a:srgbClr val="141B4D"/>
          </a:solidFill>
          <a:ln/>
        </p:spPr>
      </p:sp>
      <p:sp>
        <p:nvSpPr>
          <p:cNvPr id="4" name="Shape 2"/>
          <p:cNvSpPr/>
          <p:nvPr/>
        </p:nvSpPr>
        <p:spPr>
          <a:xfrm>
            <a:off x="-1097280" y="4937760"/>
            <a:ext cx="3108960" cy="3108960"/>
          </a:xfrm>
          <a:prstGeom prst="ellipse">
            <a:avLst/>
          </a:prstGeom>
          <a:solidFill>
            <a:srgbClr val="141B4D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9659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AKUNTANSI PERUSAHAAN JASA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77240" y="2423160"/>
            <a:ext cx="96012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Nama-Nama Akun Berdasarkan</a:t>
            </a:r>
            <a:endParaRPr lang="en-US" sz="4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Kelompok Akun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822960" y="4343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  •  Liabilitas  •  Ekuitas  •  Pendapatan  •  Beban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4892040"/>
            <a:ext cx="2011680" cy="0"/>
          </a:xfrm>
          <a:prstGeom prst="line">
            <a:avLst/>
          </a:prstGeom>
          <a:noFill/>
          <a:ln w="31750">
            <a:solidFill>
              <a:srgbClr val="D4A73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5074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9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Disusun lengkap dengan contoh akun untuk kebutuhan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B9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perusahaan yang bergerak di bidang jasa</a:t>
            </a:r>
            <a:endParaRPr lang="en-US" sz="1250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Lima Kelompok Akun dalam Akuntansi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transaksi keuangan perusahaan jasa dicatat ke dalam salah satu kelompok akun berikut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993392" cy="4297680"/>
          </a:xfrm>
          <a:prstGeom prst="roundRect">
            <a:avLst>
              <a:gd name="adj" fmla="val 4128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52728" y="1874520"/>
            <a:ext cx="585216" cy="585216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6" name="Image 0" descr="/home/claude/ppt/icons/ov_ase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2456" y="19842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2651760"/>
            <a:ext cx="177393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Aset (Harta)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85800" y="3383280"/>
            <a:ext cx="171907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Sumber daya yang dimiliki dan memberi manfaat ekonomi bagi perusahaan.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822960" y="5257800"/>
            <a:ext cx="14447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0080" y="534924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b="1" i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Dibagi: Lancar &amp; Tidak Lancar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2688336" y="1600200"/>
            <a:ext cx="1993392" cy="4297680"/>
          </a:xfrm>
          <a:prstGeom prst="roundRect">
            <a:avLst>
              <a:gd name="adj" fmla="val 4128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392424" y="1874520"/>
            <a:ext cx="585216" cy="585216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3" name="Image 1" descr="/home/claude/ppt/icons/ov_liabilita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152" y="1984248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798064" y="2651760"/>
            <a:ext cx="177393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Liabilitas (Utang)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2825496" y="3383280"/>
            <a:ext cx="171907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Kewajiban perusahaan kepada pihak lain yang harus diselesaikan di masa depan.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2962656" y="5257800"/>
            <a:ext cx="14447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2779776" y="534924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b="1" i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Dibagi: Lancar &amp; Tidak Lancar</a:t>
            </a:r>
            <a:endParaRPr lang="en-US" sz="900" dirty="0"/>
          </a:p>
        </p:txBody>
      </p:sp>
      <p:sp>
        <p:nvSpPr>
          <p:cNvPr id="18" name="Shape 14"/>
          <p:cNvSpPr/>
          <p:nvPr/>
        </p:nvSpPr>
        <p:spPr>
          <a:xfrm>
            <a:off x="4828032" y="1600200"/>
            <a:ext cx="1993392" cy="4297680"/>
          </a:xfrm>
          <a:prstGeom prst="roundRect">
            <a:avLst>
              <a:gd name="adj" fmla="val 4128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5532120" y="1874520"/>
            <a:ext cx="585216" cy="585216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0" name="Image 2" descr="/home/claude/ppt/icons/ov_ekuita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848" y="1984248"/>
            <a:ext cx="365760" cy="36576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4937760" y="2651760"/>
            <a:ext cx="177393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Ekuitas (Modal)</a:t>
            </a:r>
            <a:endParaRPr lang="en-US" sz="1450" dirty="0"/>
          </a:p>
        </p:txBody>
      </p:sp>
      <p:sp>
        <p:nvSpPr>
          <p:cNvPr id="22" name="Text 17"/>
          <p:cNvSpPr/>
          <p:nvPr/>
        </p:nvSpPr>
        <p:spPr>
          <a:xfrm>
            <a:off x="4965192" y="3383280"/>
            <a:ext cx="171907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Hak pemilik atas aset perusahaan setelah dikurangi seluruh liabilitas.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102352" y="5257800"/>
            <a:ext cx="14447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4919472" y="534924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b="1" i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diklasifikasikan</a:t>
            </a:r>
            <a:endParaRPr lang="en-US" sz="900" dirty="0"/>
          </a:p>
        </p:txBody>
      </p:sp>
      <p:sp>
        <p:nvSpPr>
          <p:cNvPr id="25" name="Shape 20"/>
          <p:cNvSpPr/>
          <p:nvPr/>
        </p:nvSpPr>
        <p:spPr>
          <a:xfrm>
            <a:off x="6967728" y="1600200"/>
            <a:ext cx="1993392" cy="4297680"/>
          </a:xfrm>
          <a:prstGeom prst="roundRect">
            <a:avLst>
              <a:gd name="adj" fmla="val 4128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7671816" y="1874520"/>
            <a:ext cx="585216" cy="585216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7" name="Image 3" descr="/home/claude/ppt/icons/ov_pendapat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544" y="1984248"/>
            <a:ext cx="365760" cy="36576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077456" y="2651760"/>
            <a:ext cx="177393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Pendapatan</a:t>
            </a:r>
            <a:endParaRPr lang="en-US" sz="1450" dirty="0"/>
          </a:p>
        </p:txBody>
      </p:sp>
      <p:sp>
        <p:nvSpPr>
          <p:cNvPr id="29" name="Text 23"/>
          <p:cNvSpPr/>
          <p:nvPr/>
        </p:nvSpPr>
        <p:spPr>
          <a:xfrm>
            <a:off x="7104888" y="3383280"/>
            <a:ext cx="171907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Kenaikan manfaat ekonomi dari kegiatan usaha jasa yang dijalankan.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7242048" y="5257800"/>
            <a:ext cx="14447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7059168" y="534924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b="1" i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diklasifikasikan</a:t>
            </a:r>
            <a:endParaRPr lang="en-US" sz="900" dirty="0"/>
          </a:p>
        </p:txBody>
      </p:sp>
      <p:sp>
        <p:nvSpPr>
          <p:cNvPr id="32" name="Shape 26"/>
          <p:cNvSpPr/>
          <p:nvPr/>
        </p:nvSpPr>
        <p:spPr>
          <a:xfrm>
            <a:off x="9107424" y="1600200"/>
            <a:ext cx="1993392" cy="4297680"/>
          </a:xfrm>
          <a:prstGeom prst="roundRect">
            <a:avLst>
              <a:gd name="adj" fmla="val 4128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9811512" y="1874520"/>
            <a:ext cx="585216" cy="585216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4" name="Image 4" descr="/home/claude/ppt/icons/ov_beba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0" y="1984248"/>
            <a:ext cx="365760" cy="365760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9217152" y="2651760"/>
            <a:ext cx="177393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Beban</a:t>
            </a:r>
            <a:endParaRPr lang="en-US" sz="1450" dirty="0"/>
          </a:p>
        </p:txBody>
      </p:sp>
      <p:sp>
        <p:nvSpPr>
          <p:cNvPr id="36" name="Text 29"/>
          <p:cNvSpPr/>
          <p:nvPr/>
        </p:nvSpPr>
        <p:spPr>
          <a:xfrm>
            <a:off x="9244584" y="3383280"/>
            <a:ext cx="171907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Pengorbanan ekonomi untuk memperoleh pendapatan dan menjalankan usaha.</a:t>
            </a:r>
            <a:endParaRPr lang="en-US" sz="1050" dirty="0"/>
          </a:p>
        </p:txBody>
      </p:sp>
      <p:sp>
        <p:nvSpPr>
          <p:cNvPr id="37" name="Shape 30"/>
          <p:cNvSpPr/>
          <p:nvPr/>
        </p:nvSpPr>
        <p:spPr>
          <a:xfrm>
            <a:off x="9381744" y="5257800"/>
            <a:ext cx="14447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38" name="Text 31"/>
          <p:cNvSpPr/>
          <p:nvPr/>
        </p:nvSpPr>
        <p:spPr>
          <a:xfrm>
            <a:off x="9198864" y="534924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00" b="1" i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diklasifikasikan</a:t>
            </a:r>
            <a:endParaRPr lang="en-US" sz="900" dirty="0"/>
          </a:p>
        </p:txBody>
      </p:sp>
      <p:sp>
        <p:nvSpPr>
          <p:cNvPr id="39" name="Text 32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 Akun Perusahaan Jasa</a:t>
            </a:r>
            <a:endParaRPr lang="en-US" sz="900" dirty="0"/>
          </a:p>
        </p:txBody>
      </p:sp>
      <p:sp>
        <p:nvSpPr>
          <p:cNvPr id="40" name="Text 33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10744200" y="201168"/>
            <a:ext cx="868680" cy="868680"/>
          </a:xfrm>
          <a:prstGeom prst="ellipse">
            <a:avLst/>
          </a:prstGeom>
          <a:solidFill>
            <a:srgbClr val="141B4D"/>
          </a:solidFill>
          <a:ln w="12700">
            <a:solidFill>
              <a:srgbClr val="D4A73C"/>
            </a:solidFill>
            <a:prstDash val="solid"/>
          </a:ln>
        </p:spPr>
      </p:sp>
      <p:pic>
        <p:nvPicPr>
          <p:cNvPr id="4" name="Image 0" descr="/home/claude/ppt/icons/hdr_aset_lanc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3656" y="420624"/>
            <a:ext cx="429768" cy="4297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1168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KELOMPOK AKUN 1 · ASET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48640" y="475488"/>
            <a:ext cx="9966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Aset Lancar (Current Assets)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48640" y="132588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 yang dapat dicairkan atau digunakan dalam waktu paling lama satu tahun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783080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2066544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0" name="Image 1" descr="/home/claude/ppt/icons/ic_ka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2157984"/>
            <a:ext cx="329184" cy="32918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71600" y="1892808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1371600" y="2203704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Uang tunai milik perusahaan jasa</a:t>
            </a:r>
            <a:endParaRPr lang="en-US" sz="970" dirty="0"/>
          </a:p>
        </p:txBody>
      </p:sp>
      <p:sp>
        <p:nvSpPr>
          <p:cNvPr id="13" name="Shape 9"/>
          <p:cNvSpPr/>
          <p:nvPr/>
        </p:nvSpPr>
        <p:spPr>
          <a:xfrm>
            <a:off x="6172200" y="1783080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336792" y="2066544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2" descr="/home/claude/ppt/icons/ic_kaskeci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232" y="2157984"/>
            <a:ext cx="329184" cy="32918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995160" y="1892808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 Kecil</a:t>
            </a:r>
            <a:endParaRPr lang="en-US" sz="1150" dirty="0"/>
          </a:p>
        </p:txBody>
      </p:sp>
      <p:sp>
        <p:nvSpPr>
          <p:cNvPr id="17" name="Text 12"/>
          <p:cNvSpPr/>
          <p:nvPr/>
        </p:nvSpPr>
        <p:spPr>
          <a:xfrm>
            <a:off x="6995160" y="2203704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 untuk pengeluaran operasional kecil</a:t>
            </a:r>
            <a:endParaRPr lang="en-US" sz="970" dirty="0"/>
          </a:p>
        </p:txBody>
      </p:sp>
      <p:sp>
        <p:nvSpPr>
          <p:cNvPr id="18" name="Shape 13"/>
          <p:cNvSpPr/>
          <p:nvPr/>
        </p:nvSpPr>
        <p:spPr>
          <a:xfrm>
            <a:off x="548640" y="3008376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13232" y="329184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0" name="Image 3" descr="/home/claude/ppt/icons/ic_ban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" y="3383280"/>
            <a:ext cx="329184" cy="32918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371600" y="3118104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103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1371600" y="3429000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 perusahaan tersimpan di rekening bank</a:t>
            </a:r>
            <a:endParaRPr lang="en-US" sz="970" dirty="0"/>
          </a:p>
        </p:txBody>
      </p:sp>
      <p:sp>
        <p:nvSpPr>
          <p:cNvPr id="23" name="Shape 17"/>
          <p:cNvSpPr/>
          <p:nvPr/>
        </p:nvSpPr>
        <p:spPr>
          <a:xfrm>
            <a:off x="6172200" y="3008376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336792" y="329184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5" name="Image 4" descr="/home/claude/ppt/icons/ic_piutangusah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8232" y="3383280"/>
            <a:ext cx="329184" cy="32918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995160" y="3118104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106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Piutang Usaha</a:t>
            </a:r>
            <a:endParaRPr lang="en-US" sz="1150" dirty="0"/>
          </a:p>
        </p:txBody>
      </p:sp>
      <p:sp>
        <p:nvSpPr>
          <p:cNvPr id="27" name="Text 20"/>
          <p:cNvSpPr/>
          <p:nvPr/>
        </p:nvSpPr>
        <p:spPr>
          <a:xfrm>
            <a:off x="6995160" y="3429000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Tagihan kepada klien yang belum dibayar</a:t>
            </a:r>
            <a:endParaRPr lang="en-US" sz="970" dirty="0"/>
          </a:p>
        </p:txBody>
      </p:sp>
      <p:sp>
        <p:nvSpPr>
          <p:cNvPr id="28" name="Shape 21"/>
          <p:cNvSpPr/>
          <p:nvPr/>
        </p:nvSpPr>
        <p:spPr>
          <a:xfrm>
            <a:off x="548640" y="4233672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713232" y="451713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0" name="Image 5" descr="/home/claude/ppt/icons/ic_piutangjas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72" y="4608576"/>
            <a:ext cx="329184" cy="329184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1371600" y="4343400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107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Piutang Jasa</a:t>
            </a:r>
            <a:endParaRPr lang="en-US" sz="1150" dirty="0"/>
          </a:p>
        </p:txBody>
      </p:sp>
      <p:sp>
        <p:nvSpPr>
          <p:cNvPr id="32" name="Text 24"/>
          <p:cNvSpPr/>
          <p:nvPr/>
        </p:nvSpPr>
        <p:spPr>
          <a:xfrm>
            <a:off x="1371600" y="4654296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Tagihan atas jasa yang telah diberikan</a:t>
            </a:r>
            <a:endParaRPr lang="en-US" sz="970" dirty="0"/>
          </a:p>
        </p:txBody>
      </p:sp>
      <p:sp>
        <p:nvSpPr>
          <p:cNvPr id="33" name="Shape 25"/>
          <p:cNvSpPr/>
          <p:nvPr/>
        </p:nvSpPr>
        <p:spPr>
          <a:xfrm>
            <a:off x="6172200" y="4233672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6336792" y="451713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5" name="Image 6" descr="/home/claude/ppt/icons/ic_perlengkapan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8232" y="4608576"/>
            <a:ext cx="329184" cy="329184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995160" y="4343400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116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Perlengkapan Kantor</a:t>
            </a:r>
            <a:endParaRPr lang="en-US" sz="1150" dirty="0"/>
          </a:p>
        </p:txBody>
      </p:sp>
      <p:sp>
        <p:nvSpPr>
          <p:cNvPr id="37" name="Text 28"/>
          <p:cNvSpPr/>
          <p:nvPr/>
        </p:nvSpPr>
        <p:spPr>
          <a:xfrm>
            <a:off x="6995160" y="4654296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tulis &amp; bahan habis pakai kantor</a:t>
            </a:r>
            <a:endParaRPr lang="en-US" sz="970" dirty="0"/>
          </a:p>
        </p:txBody>
      </p:sp>
      <p:sp>
        <p:nvSpPr>
          <p:cNvPr id="38" name="Shape 29"/>
          <p:cNvSpPr/>
          <p:nvPr/>
        </p:nvSpPr>
        <p:spPr>
          <a:xfrm>
            <a:off x="548640" y="5458968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9" name="Shape 30"/>
          <p:cNvSpPr/>
          <p:nvPr/>
        </p:nvSpPr>
        <p:spPr>
          <a:xfrm>
            <a:off x="713232" y="5742432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0" name="Image 7" descr="/home/claude/ppt/icons/ic_sewa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672" y="5833872"/>
            <a:ext cx="329184" cy="329184"/>
          </a:xfrm>
          <a:prstGeom prst="rect">
            <a:avLst/>
          </a:prstGeom>
        </p:spPr>
      </p:pic>
      <p:sp>
        <p:nvSpPr>
          <p:cNvPr id="41" name="Text 31"/>
          <p:cNvSpPr/>
          <p:nvPr/>
        </p:nvSpPr>
        <p:spPr>
          <a:xfrm>
            <a:off x="1371600" y="5568696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118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Sewa Dibayar di Muka</a:t>
            </a:r>
            <a:endParaRPr lang="en-US" sz="1150" dirty="0"/>
          </a:p>
        </p:txBody>
      </p:sp>
      <p:sp>
        <p:nvSpPr>
          <p:cNvPr id="42" name="Text 32"/>
          <p:cNvSpPr/>
          <p:nvPr/>
        </p:nvSpPr>
        <p:spPr>
          <a:xfrm>
            <a:off x="1371600" y="5879592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Sewa kantor yang telah dibayar di depan</a:t>
            </a:r>
            <a:endParaRPr lang="en-US" sz="970" dirty="0"/>
          </a:p>
        </p:txBody>
      </p:sp>
      <p:sp>
        <p:nvSpPr>
          <p:cNvPr id="43" name="Shape 33"/>
          <p:cNvSpPr/>
          <p:nvPr/>
        </p:nvSpPr>
        <p:spPr>
          <a:xfrm>
            <a:off x="6172200" y="5458968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44" name="Shape 34"/>
          <p:cNvSpPr/>
          <p:nvPr/>
        </p:nvSpPr>
        <p:spPr>
          <a:xfrm>
            <a:off x="6336792" y="5742432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5" name="Image 8" descr="/home/claude/ppt/icons/ic_asuransi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8232" y="5833872"/>
            <a:ext cx="329184" cy="329184"/>
          </a:xfrm>
          <a:prstGeom prst="rect">
            <a:avLst/>
          </a:prstGeom>
        </p:spPr>
      </p:pic>
      <p:sp>
        <p:nvSpPr>
          <p:cNvPr id="46" name="Text 35"/>
          <p:cNvSpPr/>
          <p:nvPr/>
        </p:nvSpPr>
        <p:spPr>
          <a:xfrm>
            <a:off x="6995160" y="5568696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119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Asuransi Dibayar di Muka</a:t>
            </a:r>
            <a:endParaRPr lang="en-US" sz="1150" dirty="0"/>
          </a:p>
        </p:txBody>
      </p:sp>
      <p:sp>
        <p:nvSpPr>
          <p:cNvPr id="47" name="Text 36"/>
          <p:cNvSpPr/>
          <p:nvPr/>
        </p:nvSpPr>
        <p:spPr>
          <a:xfrm>
            <a:off x="6995160" y="5879592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 asuransi periode berikutnya</a:t>
            </a:r>
            <a:endParaRPr lang="en-US" sz="970" dirty="0"/>
          </a:p>
        </p:txBody>
      </p:sp>
      <p:sp>
        <p:nvSpPr>
          <p:cNvPr id="48" name="Text 37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 Akun Perusahaan Jasa</a:t>
            </a:r>
            <a:endParaRPr lang="en-US" sz="900" dirty="0"/>
          </a:p>
        </p:txBody>
      </p:sp>
      <p:sp>
        <p:nvSpPr>
          <p:cNvPr id="49" name="Text 38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10744200" y="201168"/>
            <a:ext cx="868680" cy="868680"/>
          </a:xfrm>
          <a:prstGeom prst="ellipse">
            <a:avLst/>
          </a:prstGeom>
          <a:solidFill>
            <a:srgbClr val="141B4D"/>
          </a:solidFill>
          <a:ln w="12700">
            <a:solidFill>
              <a:srgbClr val="D4A73C"/>
            </a:solidFill>
            <a:prstDash val="solid"/>
          </a:ln>
        </p:spPr>
      </p:sp>
      <p:pic>
        <p:nvPicPr>
          <p:cNvPr id="4" name="Image 0" descr="/home/claude/ppt/icons/hdr_aset_teta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3656" y="420624"/>
            <a:ext cx="429768" cy="4297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1168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KELOMPOK AKUN 1 · ASET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48640" y="475488"/>
            <a:ext cx="9966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Aset Tidak Lancar (Non-Current Assets)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48640" y="132588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 yang digunakan perusahaan dalam jangka waktu lebih dari satu tahun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783080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2066544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0" name="Image 1" descr="/home/claude/ppt/icons/ic_tana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2157984"/>
            <a:ext cx="329184" cy="32918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71600" y="1892808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141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Tanah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1371600" y="2203704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Tanah tempat kantor/kegiatan usaha</a:t>
            </a:r>
            <a:endParaRPr lang="en-US" sz="970" dirty="0"/>
          </a:p>
        </p:txBody>
      </p:sp>
      <p:sp>
        <p:nvSpPr>
          <p:cNvPr id="13" name="Shape 9"/>
          <p:cNvSpPr/>
          <p:nvPr/>
        </p:nvSpPr>
        <p:spPr>
          <a:xfrm>
            <a:off x="6172200" y="1783080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336792" y="2066544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2" descr="/home/claude/ppt/icons/ic_bangun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232" y="2157984"/>
            <a:ext cx="329184" cy="32918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995160" y="1892808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142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Bangunan</a:t>
            </a:r>
            <a:endParaRPr lang="en-US" sz="1150" dirty="0"/>
          </a:p>
        </p:txBody>
      </p:sp>
      <p:sp>
        <p:nvSpPr>
          <p:cNvPr id="17" name="Text 12"/>
          <p:cNvSpPr/>
          <p:nvPr/>
        </p:nvSpPr>
        <p:spPr>
          <a:xfrm>
            <a:off x="6995160" y="2203704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Gedung kantor milik perusahaan jasa</a:t>
            </a:r>
            <a:endParaRPr lang="en-US" sz="970" dirty="0"/>
          </a:p>
        </p:txBody>
      </p:sp>
      <p:sp>
        <p:nvSpPr>
          <p:cNvPr id="18" name="Shape 13"/>
          <p:cNvSpPr/>
          <p:nvPr/>
        </p:nvSpPr>
        <p:spPr>
          <a:xfrm>
            <a:off x="548640" y="3008376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13232" y="329184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0" name="Image 3" descr="/home/claude/ppt/icons/ic_kendara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" y="3383280"/>
            <a:ext cx="329184" cy="32918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371600" y="3118104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144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Kendaraan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1371600" y="3429000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Kendaraan operasional melayani klien</a:t>
            </a:r>
            <a:endParaRPr lang="en-US" sz="970" dirty="0"/>
          </a:p>
        </p:txBody>
      </p:sp>
      <p:sp>
        <p:nvSpPr>
          <p:cNvPr id="23" name="Shape 17"/>
          <p:cNvSpPr/>
          <p:nvPr/>
        </p:nvSpPr>
        <p:spPr>
          <a:xfrm>
            <a:off x="6172200" y="3008376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336792" y="329184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5" name="Image 4" descr="/home/claude/ppt/icons/ic_peralatankanto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8232" y="3383280"/>
            <a:ext cx="329184" cy="32918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995160" y="3118104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148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Peralatan Kantor</a:t>
            </a:r>
            <a:endParaRPr lang="en-US" sz="1150" dirty="0"/>
          </a:p>
        </p:txBody>
      </p:sp>
      <p:sp>
        <p:nvSpPr>
          <p:cNvPr id="27" name="Text 20"/>
          <p:cNvSpPr/>
          <p:nvPr/>
        </p:nvSpPr>
        <p:spPr>
          <a:xfrm>
            <a:off x="6995160" y="3429000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Komputer, printer, peralatan kerja</a:t>
            </a:r>
            <a:endParaRPr lang="en-US" sz="970" dirty="0"/>
          </a:p>
        </p:txBody>
      </p:sp>
      <p:sp>
        <p:nvSpPr>
          <p:cNvPr id="28" name="Shape 21"/>
          <p:cNvSpPr/>
          <p:nvPr/>
        </p:nvSpPr>
        <p:spPr>
          <a:xfrm>
            <a:off x="548640" y="4233672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713232" y="451713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0" name="Image 5" descr="/home/claude/ppt/icons/ic_akmpenyusuta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72" y="4608576"/>
            <a:ext cx="329184" cy="329184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1371600" y="4343400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149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Akm. Penyusutan Peralatan</a:t>
            </a:r>
            <a:endParaRPr lang="en-US" sz="1150" dirty="0"/>
          </a:p>
        </p:txBody>
      </p:sp>
      <p:sp>
        <p:nvSpPr>
          <p:cNvPr id="32" name="Text 24"/>
          <p:cNvSpPr/>
          <p:nvPr/>
        </p:nvSpPr>
        <p:spPr>
          <a:xfrm>
            <a:off x="1371600" y="4654296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Akun kontra aset — pengurang nilai</a:t>
            </a:r>
            <a:endParaRPr lang="en-US" sz="970" dirty="0"/>
          </a:p>
        </p:txBody>
      </p:sp>
      <p:sp>
        <p:nvSpPr>
          <p:cNvPr id="33" name="Shape 25"/>
          <p:cNvSpPr/>
          <p:nvPr/>
        </p:nvSpPr>
        <p:spPr>
          <a:xfrm>
            <a:off x="6172200" y="4233672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6336792" y="451713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5" name="Image 6" descr="/home/claude/ppt/icons/ic_merek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8232" y="4608576"/>
            <a:ext cx="329184" cy="329184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995160" y="4343400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163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Merek Dagang</a:t>
            </a:r>
            <a:endParaRPr lang="en-US" sz="1150" dirty="0"/>
          </a:p>
        </p:txBody>
      </p:sp>
      <p:sp>
        <p:nvSpPr>
          <p:cNvPr id="37" name="Text 28"/>
          <p:cNvSpPr/>
          <p:nvPr/>
        </p:nvSpPr>
        <p:spPr>
          <a:xfrm>
            <a:off x="6995160" y="4654296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Hak atas nama/merek jasa perusahaan</a:t>
            </a:r>
            <a:endParaRPr lang="en-US" sz="970" dirty="0"/>
          </a:p>
        </p:txBody>
      </p:sp>
      <p:sp>
        <p:nvSpPr>
          <p:cNvPr id="38" name="Shape 29"/>
          <p:cNvSpPr/>
          <p:nvPr/>
        </p:nvSpPr>
        <p:spPr>
          <a:xfrm>
            <a:off x="548640" y="5458968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9" name="Shape 30"/>
          <p:cNvSpPr/>
          <p:nvPr/>
        </p:nvSpPr>
        <p:spPr>
          <a:xfrm>
            <a:off x="713232" y="5742432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0" name="Image 7" descr="/home/claude/ppt/icons/ic_softwar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672" y="5833872"/>
            <a:ext cx="329184" cy="329184"/>
          </a:xfrm>
          <a:prstGeom prst="rect">
            <a:avLst/>
          </a:prstGeom>
        </p:spPr>
      </p:pic>
      <p:sp>
        <p:nvSpPr>
          <p:cNvPr id="41" name="Text 31"/>
          <p:cNvSpPr/>
          <p:nvPr/>
        </p:nvSpPr>
        <p:spPr>
          <a:xfrm>
            <a:off x="1371600" y="5568696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165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Perangkat Lunak</a:t>
            </a:r>
            <a:endParaRPr lang="en-US" sz="1150" dirty="0"/>
          </a:p>
        </p:txBody>
      </p:sp>
      <p:sp>
        <p:nvSpPr>
          <p:cNvPr id="42" name="Text 32"/>
          <p:cNvSpPr/>
          <p:nvPr/>
        </p:nvSpPr>
        <p:spPr>
          <a:xfrm>
            <a:off x="1371600" y="5879592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Software/sistem milik perusahaan</a:t>
            </a:r>
            <a:endParaRPr lang="en-US" sz="970" dirty="0"/>
          </a:p>
        </p:txBody>
      </p:sp>
      <p:sp>
        <p:nvSpPr>
          <p:cNvPr id="43" name="Shape 33"/>
          <p:cNvSpPr/>
          <p:nvPr/>
        </p:nvSpPr>
        <p:spPr>
          <a:xfrm>
            <a:off x="6172200" y="5458968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44" name="Shape 34"/>
          <p:cNvSpPr/>
          <p:nvPr/>
        </p:nvSpPr>
        <p:spPr>
          <a:xfrm>
            <a:off x="6336792" y="5742432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5" name="Image 8" descr="/home/claude/ppt/icons/ic_goodwill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8232" y="5833872"/>
            <a:ext cx="329184" cy="329184"/>
          </a:xfrm>
          <a:prstGeom prst="rect">
            <a:avLst/>
          </a:prstGeom>
        </p:spPr>
      </p:pic>
      <p:sp>
        <p:nvSpPr>
          <p:cNvPr id="46" name="Text 35"/>
          <p:cNvSpPr/>
          <p:nvPr/>
        </p:nvSpPr>
        <p:spPr>
          <a:xfrm>
            <a:off x="6995160" y="5568696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166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Goodwill</a:t>
            </a:r>
            <a:endParaRPr lang="en-US" sz="1150" dirty="0"/>
          </a:p>
        </p:txBody>
      </p:sp>
      <p:sp>
        <p:nvSpPr>
          <p:cNvPr id="47" name="Text 36"/>
          <p:cNvSpPr/>
          <p:nvPr/>
        </p:nvSpPr>
        <p:spPr>
          <a:xfrm>
            <a:off x="6995160" y="5879592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lebih karena reputasi perusahaan</a:t>
            </a:r>
            <a:endParaRPr lang="en-US" sz="970" dirty="0"/>
          </a:p>
        </p:txBody>
      </p:sp>
      <p:sp>
        <p:nvSpPr>
          <p:cNvPr id="48" name="Text 37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 Akun Perusahaan Jasa</a:t>
            </a:r>
            <a:endParaRPr lang="en-US" sz="900" dirty="0"/>
          </a:p>
        </p:txBody>
      </p:sp>
      <p:sp>
        <p:nvSpPr>
          <p:cNvPr id="49" name="Text 38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10744200" y="201168"/>
            <a:ext cx="868680" cy="868680"/>
          </a:xfrm>
          <a:prstGeom prst="ellipse">
            <a:avLst/>
          </a:prstGeom>
          <a:solidFill>
            <a:srgbClr val="141B4D"/>
          </a:solidFill>
          <a:ln w="12700">
            <a:solidFill>
              <a:srgbClr val="D4A73C"/>
            </a:solidFill>
            <a:prstDash val="solid"/>
          </a:ln>
        </p:spPr>
      </p:sp>
      <p:pic>
        <p:nvPicPr>
          <p:cNvPr id="4" name="Image 0" descr="/home/claude/ppt/icons/hdr_liabilita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3656" y="420624"/>
            <a:ext cx="429768" cy="4297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1168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KELOMPOK AKUN 2 · LIABILITAS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48640" y="475488"/>
            <a:ext cx="9966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Liabilitas (Utang)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49240" cy="4892040"/>
          </a:xfrm>
          <a:prstGeom prst="roundRect">
            <a:avLst>
              <a:gd name="adj" fmla="val 1495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1673352"/>
            <a:ext cx="4892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Liabilitas Lancar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77240" y="2039112"/>
            <a:ext cx="4892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i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jatuh tempo ≤ 1 tahun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777240" y="2404872"/>
            <a:ext cx="365760" cy="3657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1" name="Image 1" descr="/home/claude/ppt/icons/ic_utangusah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2468880"/>
            <a:ext cx="237744" cy="2377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80160" y="2377440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  </a:t>
            </a:r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Utang Usaha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280160" y="2633472"/>
            <a:ext cx="4297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Kewajiban ke pemasok/vendor</a:t>
            </a:r>
            <a:endParaRPr lang="en-US" sz="970" dirty="0"/>
          </a:p>
        </p:txBody>
      </p:sp>
      <p:sp>
        <p:nvSpPr>
          <p:cNvPr id="14" name="Shape 10"/>
          <p:cNvSpPr/>
          <p:nvPr/>
        </p:nvSpPr>
        <p:spPr>
          <a:xfrm>
            <a:off x="777240" y="3163824"/>
            <a:ext cx="365760" cy="3657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2" descr="/home/claude/ppt/icons/ic_utanggaji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322783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280160" y="3136392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204  </a:t>
            </a:r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Utang Gaji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1280160" y="3392424"/>
            <a:ext cx="4297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Gaji karyawan yang belum dibayar</a:t>
            </a:r>
            <a:endParaRPr lang="en-US" sz="970" dirty="0"/>
          </a:p>
        </p:txBody>
      </p:sp>
      <p:sp>
        <p:nvSpPr>
          <p:cNvPr id="18" name="Shape 13"/>
          <p:cNvSpPr/>
          <p:nvPr/>
        </p:nvSpPr>
        <p:spPr>
          <a:xfrm>
            <a:off x="777240" y="3922776"/>
            <a:ext cx="365760" cy="3657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9" name="Image 3" descr="/home/claude/ppt/icons/ic_utanglistri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3986784"/>
            <a:ext cx="237744" cy="23774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280160" y="3895344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206  </a:t>
            </a:r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Utang Listrik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1280160" y="4151376"/>
            <a:ext cx="4297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Tagihan listrik kantor belum dibayar</a:t>
            </a:r>
            <a:endParaRPr lang="en-US" sz="970" dirty="0"/>
          </a:p>
        </p:txBody>
      </p:sp>
      <p:sp>
        <p:nvSpPr>
          <p:cNvPr id="22" name="Shape 16"/>
          <p:cNvSpPr/>
          <p:nvPr/>
        </p:nvSpPr>
        <p:spPr>
          <a:xfrm>
            <a:off x="777240" y="4681728"/>
            <a:ext cx="365760" cy="3657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3" name="Image 4" descr="/home/claude/ppt/icons/ic_utangpaja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" y="4745736"/>
            <a:ext cx="237744" cy="23774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280160" y="4654296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211  </a:t>
            </a:r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Utang Pajak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1280160" y="4910328"/>
            <a:ext cx="4297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Pajak yang menjadi kewajiban perusahaan</a:t>
            </a:r>
            <a:endParaRPr lang="en-US" sz="970" dirty="0"/>
          </a:p>
        </p:txBody>
      </p:sp>
      <p:sp>
        <p:nvSpPr>
          <p:cNvPr id="26" name="Shape 19"/>
          <p:cNvSpPr/>
          <p:nvPr/>
        </p:nvSpPr>
        <p:spPr>
          <a:xfrm>
            <a:off x="777240" y="5440680"/>
            <a:ext cx="365760" cy="3657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7" name="Image 5" descr="/home/claude/ppt/icons/ic_pendapatandimuk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248" y="5504688"/>
            <a:ext cx="237744" cy="237744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280160" y="5413248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213  </a:t>
            </a:r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Diterima di Muka</a:t>
            </a:r>
            <a:endParaRPr lang="en-US" sz="1200" dirty="0"/>
          </a:p>
        </p:txBody>
      </p:sp>
      <p:sp>
        <p:nvSpPr>
          <p:cNvPr id="29" name="Text 21"/>
          <p:cNvSpPr/>
          <p:nvPr/>
        </p:nvSpPr>
        <p:spPr>
          <a:xfrm>
            <a:off x="1280160" y="5669280"/>
            <a:ext cx="4297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 diterima, jasa belum diberikan</a:t>
            </a:r>
            <a:endParaRPr lang="en-US" sz="970" dirty="0"/>
          </a:p>
        </p:txBody>
      </p:sp>
      <p:sp>
        <p:nvSpPr>
          <p:cNvPr id="30" name="Shape 22"/>
          <p:cNvSpPr/>
          <p:nvPr/>
        </p:nvSpPr>
        <p:spPr>
          <a:xfrm>
            <a:off x="6172200" y="1508760"/>
            <a:ext cx="5349240" cy="4892040"/>
          </a:xfrm>
          <a:prstGeom prst="roundRect">
            <a:avLst>
              <a:gd name="adj" fmla="val 1495"/>
            </a:avLst>
          </a:prstGeom>
          <a:solidFill>
            <a:srgbClr val="1E2761"/>
          </a:solidFill>
          <a:ln/>
        </p:spPr>
      </p:sp>
      <p:sp>
        <p:nvSpPr>
          <p:cNvPr id="31" name="Text 23"/>
          <p:cNvSpPr/>
          <p:nvPr/>
        </p:nvSpPr>
        <p:spPr>
          <a:xfrm>
            <a:off x="6400800" y="1673352"/>
            <a:ext cx="4892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Liabilitas Tidak Lancar</a:t>
            </a:r>
            <a:endParaRPr lang="en-US" sz="1600" dirty="0"/>
          </a:p>
        </p:txBody>
      </p:sp>
      <p:sp>
        <p:nvSpPr>
          <p:cNvPr id="32" name="Text 24"/>
          <p:cNvSpPr/>
          <p:nvPr/>
        </p:nvSpPr>
        <p:spPr>
          <a:xfrm>
            <a:off x="6400800" y="2039112"/>
            <a:ext cx="4892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i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jatuh tempo &gt; 1 tahun</a:t>
            </a:r>
            <a:endParaRPr lang="en-US" sz="1050" dirty="0"/>
          </a:p>
        </p:txBody>
      </p:sp>
      <p:sp>
        <p:nvSpPr>
          <p:cNvPr id="33" name="Shape 25"/>
          <p:cNvSpPr/>
          <p:nvPr/>
        </p:nvSpPr>
        <p:spPr>
          <a:xfrm>
            <a:off x="6400800" y="2404872"/>
            <a:ext cx="365760" cy="365760"/>
          </a:xfrm>
          <a:prstGeom prst="ellipse">
            <a:avLst/>
          </a:prstGeom>
          <a:solidFill>
            <a:srgbClr val="141B4D"/>
          </a:solidFill>
          <a:ln w="9525">
            <a:solidFill>
              <a:srgbClr val="D4A73C"/>
            </a:solidFill>
            <a:prstDash val="solid"/>
          </a:ln>
        </p:spPr>
      </p:sp>
      <p:pic>
        <p:nvPicPr>
          <p:cNvPr id="34" name="Image 6" descr="/home/claude/ppt/icons/ic_utangbank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4808" y="2468880"/>
            <a:ext cx="237744" cy="237744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6903720" y="2377440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221  </a:t>
            </a:r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Utang Bank Jangka Panjang</a:t>
            </a:r>
            <a:endParaRPr lang="en-US" sz="1200" dirty="0"/>
          </a:p>
        </p:txBody>
      </p:sp>
      <p:sp>
        <p:nvSpPr>
          <p:cNvPr id="36" name="Text 27"/>
          <p:cNvSpPr/>
          <p:nvPr/>
        </p:nvSpPr>
        <p:spPr>
          <a:xfrm>
            <a:off x="6903720" y="2633472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B9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Pinjaman bank tempo &gt; 1 tahun</a:t>
            </a:r>
            <a:endParaRPr lang="en-US" sz="970" dirty="0"/>
          </a:p>
        </p:txBody>
      </p:sp>
      <p:sp>
        <p:nvSpPr>
          <p:cNvPr id="37" name="Shape 28"/>
          <p:cNvSpPr/>
          <p:nvPr/>
        </p:nvSpPr>
        <p:spPr>
          <a:xfrm>
            <a:off x="6400800" y="3337560"/>
            <a:ext cx="365760" cy="365760"/>
          </a:xfrm>
          <a:prstGeom prst="ellipse">
            <a:avLst/>
          </a:prstGeom>
          <a:solidFill>
            <a:srgbClr val="141B4D"/>
          </a:solidFill>
          <a:ln w="9525">
            <a:solidFill>
              <a:srgbClr val="D4A73C"/>
            </a:solidFill>
            <a:prstDash val="solid"/>
          </a:ln>
        </p:spPr>
      </p:sp>
      <p:pic>
        <p:nvPicPr>
          <p:cNvPr id="38" name="Image 7" descr="/home/claude/ppt/icons/ic_utanghipotek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4808" y="3401568"/>
            <a:ext cx="237744" cy="237744"/>
          </a:xfrm>
          <a:prstGeom prst="rect">
            <a:avLst/>
          </a:prstGeom>
        </p:spPr>
      </p:pic>
      <p:sp>
        <p:nvSpPr>
          <p:cNvPr id="39" name="Text 29"/>
          <p:cNvSpPr/>
          <p:nvPr/>
        </p:nvSpPr>
        <p:spPr>
          <a:xfrm>
            <a:off x="6903720" y="3310128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222  </a:t>
            </a:r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Utang Hipotek</a:t>
            </a:r>
            <a:endParaRPr lang="en-US" sz="1200" dirty="0"/>
          </a:p>
        </p:txBody>
      </p:sp>
      <p:sp>
        <p:nvSpPr>
          <p:cNvPr id="40" name="Text 30"/>
          <p:cNvSpPr/>
          <p:nvPr/>
        </p:nvSpPr>
        <p:spPr>
          <a:xfrm>
            <a:off x="6903720" y="3566160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B9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Utang dengan jaminan aset tetap</a:t>
            </a:r>
            <a:endParaRPr lang="en-US" sz="970" dirty="0"/>
          </a:p>
        </p:txBody>
      </p:sp>
      <p:sp>
        <p:nvSpPr>
          <p:cNvPr id="41" name="Shape 31"/>
          <p:cNvSpPr/>
          <p:nvPr/>
        </p:nvSpPr>
        <p:spPr>
          <a:xfrm>
            <a:off x="6400800" y="4270248"/>
            <a:ext cx="365760" cy="365760"/>
          </a:xfrm>
          <a:prstGeom prst="ellipse">
            <a:avLst/>
          </a:prstGeom>
          <a:solidFill>
            <a:srgbClr val="141B4D"/>
          </a:solidFill>
          <a:ln w="9525">
            <a:solidFill>
              <a:srgbClr val="D4A73C"/>
            </a:solidFill>
            <a:prstDash val="solid"/>
          </a:ln>
        </p:spPr>
      </p:sp>
      <p:pic>
        <p:nvPicPr>
          <p:cNvPr id="42" name="Image 8" descr="/home/claude/ppt/icons/ic_liabilitassewa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4808" y="4334256"/>
            <a:ext cx="237744" cy="237744"/>
          </a:xfrm>
          <a:prstGeom prst="rect">
            <a:avLst/>
          </a:prstGeom>
        </p:spPr>
      </p:pic>
      <p:sp>
        <p:nvSpPr>
          <p:cNvPr id="43" name="Text 32"/>
          <p:cNvSpPr/>
          <p:nvPr/>
        </p:nvSpPr>
        <p:spPr>
          <a:xfrm>
            <a:off x="6903720" y="4242816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225  </a:t>
            </a:r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Liabilitas Sewa Jangka Panjang</a:t>
            </a:r>
            <a:endParaRPr lang="en-US" sz="1200" dirty="0"/>
          </a:p>
        </p:txBody>
      </p:sp>
      <p:sp>
        <p:nvSpPr>
          <p:cNvPr id="44" name="Text 33"/>
          <p:cNvSpPr/>
          <p:nvPr/>
        </p:nvSpPr>
        <p:spPr>
          <a:xfrm>
            <a:off x="6903720" y="4498848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B9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Kewajiban sewa gedung/alat &gt; 1 tahun</a:t>
            </a:r>
            <a:endParaRPr lang="en-US" sz="970" dirty="0"/>
          </a:p>
        </p:txBody>
      </p:sp>
      <p:sp>
        <p:nvSpPr>
          <p:cNvPr id="45" name="Shape 34"/>
          <p:cNvSpPr/>
          <p:nvPr/>
        </p:nvSpPr>
        <p:spPr>
          <a:xfrm>
            <a:off x="6400800" y="5202936"/>
            <a:ext cx="365760" cy="365760"/>
          </a:xfrm>
          <a:prstGeom prst="ellipse">
            <a:avLst/>
          </a:prstGeom>
          <a:solidFill>
            <a:srgbClr val="141B4D"/>
          </a:solidFill>
          <a:ln w="9525">
            <a:solidFill>
              <a:srgbClr val="D4A73C"/>
            </a:solidFill>
            <a:prstDash val="solid"/>
          </a:ln>
        </p:spPr>
      </p:sp>
      <p:pic>
        <p:nvPicPr>
          <p:cNvPr id="46" name="Image 9" descr="/home/claude/ppt/icons/ic_liabilitasimbalan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4808" y="5266944"/>
            <a:ext cx="237744" cy="237744"/>
          </a:xfrm>
          <a:prstGeom prst="rect">
            <a:avLst/>
          </a:prstGeom>
        </p:spPr>
      </p:pic>
      <p:sp>
        <p:nvSpPr>
          <p:cNvPr id="47" name="Text 35"/>
          <p:cNvSpPr/>
          <p:nvPr/>
        </p:nvSpPr>
        <p:spPr>
          <a:xfrm>
            <a:off x="6903720" y="5175504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227  </a:t>
            </a:r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Liabilitas Imbalan Kerja</a:t>
            </a:r>
            <a:endParaRPr lang="en-US" sz="1200" dirty="0"/>
          </a:p>
        </p:txBody>
      </p:sp>
      <p:sp>
        <p:nvSpPr>
          <p:cNvPr id="48" name="Text 36"/>
          <p:cNvSpPr/>
          <p:nvPr/>
        </p:nvSpPr>
        <p:spPr>
          <a:xfrm>
            <a:off x="6903720" y="5431536"/>
            <a:ext cx="4389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B9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Kewajiban ke karyawan di masa depan</a:t>
            </a:r>
            <a:endParaRPr lang="en-US" sz="970" dirty="0"/>
          </a:p>
        </p:txBody>
      </p:sp>
      <p:sp>
        <p:nvSpPr>
          <p:cNvPr id="49" name="Text 37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 Akun Perusahaan Jasa</a:t>
            </a:r>
            <a:endParaRPr lang="en-US" sz="900" dirty="0"/>
          </a:p>
        </p:txBody>
      </p:sp>
      <p:sp>
        <p:nvSpPr>
          <p:cNvPr id="50" name="Text 38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10744200" y="201168"/>
            <a:ext cx="868680" cy="868680"/>
          </a:xfrm>
          <a:prstGeom prst="ellipse">
            <a:avLst/>
          </a:prstGeom>
          <a:solidFill>
            <a:srgbClr val="141B4D"/>
          </a:solidFill>
          <a:ln w="12700">
            <a:solidFill>
              <a:srgbClr val="D4A73C"/>
            </a:solidFill>
            <a:prstDash val="solid"/>
          </a:ln>
        </p:spPr>
      </p:sp>
      <p:pic>
        <p:nvPicPr>
          <p:cNvPr id="4" name="Image 0" descr="/home/claude/ppt/icons/hdr_ekuita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3656" y="420624"/>
            <a:ext cx="429768" cy="4297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1168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KELOMPOK AKUN 3 · EKUITAS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48640" y="475488"/>
            <a:ext cx="9966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Ekuitas (Modal)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48640" y="132588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Hak pemilik atas aset perusahaan setelah dikurangi seluruh liabilitas — tidak dikelompokkan lancar/tidak lancar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5349240" cy="4343400"/>
          </a:xfrm>
          <a:prstGeom prst="roundRect">
            <a:avLst>
              <a:gd name="adj" fmla="val 1684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7240" y="2075688"/>
            <a:ext cx="4892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Perusahaan Perseorangan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77240" y="2651760"/>
            <a:ext cx="402336" cy="40233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1" name="Image 1" descr="/home/claude/ppt/icons/ic_modalpemili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2724912"/>
            <a:ext cx="256032" cy="2560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98448" y="2651760"/>
            <a:ext cx="4251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301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 Pemilik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1298448" y="2935224"/>
            <a:ext cx="4251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Investasi/hak pemilik usaha jasa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777240" y="3703320"/>
            <a:ext cx="402336" cy="40233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2" descr="/home/claude/ppt/icons/ic_priv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3776472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298448" y="3703320"/>
            <a:ext cx="4251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303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Prive Pemilik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1298448" y="3986784"/>
            <a:ext cx="4251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Pengambilan aset untuk keperluan pribadi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777240" y="4754880"/>
            <a:ext cx="402336" cy="40233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9" name="Image 3" descr="/home/claude/ppt/icons/ic_lababerjal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4828032"/>
            <a:ext cx="256032" cy="25603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298448" y="4754880"/>
            <a:ext cx="4251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304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Laba Tahun Berjalan</a:t>
            </a:r>
            <a:endParaRPr lang="en-US" sz="1250" dirty="0"/>
          </a:p>
        </p:txBody>
      </p:sp>
      <p:sp>
        <p:nvSpPr>
          <p:cNvPr id="21" name="Text 15"/>
          <p:cNvSpPr/>
          <p:nvPr/>
        </p:nvSpPr>
        <p:spPr>
          <a:xfrm>
            <a:off x="1298448" y="5038344"/>
            <a:ext cx="4251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Laba yang diperoleh periode berjalan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6172200" y="1874520"/>
            <a:ext cx="5349240" cy="4343400"/>
          </a:xfrm>
          <a:prstGeom prst="roundRect">
            <a:avLst>
              <a:gd name="adj" fmla="val 1684"/>
            </a:avLst>
          </a:prstGeom>
          <a:solidFill>
            <a:srgbClr val="1E2761"/>
          </a:solidFill>
          <a:ln/>
        </p:spPr>
      </p:sp>
      <p:sp>
        <p:nvSpPr>
          <p:cNvPr id="23" name="Text 17"/>
          <p:cNvSpPr/>
          <p:nvPr/>
        </p:nvSpPr>
        <p:spPr>
          <a:xfrm>
            <a:off x="6400800" y="2075688"/>
            <a:ext cx="4892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Perusahaan Perseroan (PT)</a:t>
            </a:r>
            <a:endParaRPr lang="en-US" sz="1550" dirty="0"/>
          </a:p>
        </p:txBody>
      </p:sp>
      <p:sp>
        <p:nvSpPr>
          <p:cNvPr id="24" name="Shape 18"/>
          <p:cNvSpPr/>
          <p:nvPr/>
        </p:nvSpPr>
        <p:spPr>
          <a:xfrm>
            <a:off x="6400800" y="2651760"/>
            <a:ext cx="402336" cy="402336"/>
          </a:xfrm>
          <a:prstGeom prst="ellipse">
            <a:avLst/>
          </a:prstGeom>
          <a:solidFill>
            <a:srgbClr val="141B4D"/>
          </a:solidFill>
          <a:ln w="9525">
            <a:solidFill>
              <a:srgbClr val="D4A73C"/>
            </a:solidFill>
            <a:prstDash val="solid"/>
          </a:ln>
        </p:spPr>
      </p:sp>
      <p:pic>
        <p:nvPicPr>
          <p:cNvPr id="25" name="Image 4" descr="/home/claude/ppt/icons/ic_modalsaham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3952" y="2724912"/>
            <a:ext cx="256032" cy="25603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922008" y="2651760"/>
            <a:ext cx="4343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311  </a:t>
            </a:r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 Saham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6922008" y="2935224"/>
            <a:ext cx="4343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9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 dari penerbitan saham</a:t>
            </a:r>
            <a:endParaRPr lang="en-US" sz="1000" dirty="0"/>
          </a:p>
        </p:txBody>
      </p:sp>
      <p:sp>
        <p:nvSpPr>
          <p:cNvPr id="28" name="Shape 21"/>
          <p:cNvSpPr/>
          <p:nvPr/>
        </p:nvSpPr>
        <p:spPr>
          <a:xfrm>
            <a:off x="6400800" y="3703320"/>
            <a:ext cx="402336" cy="402336"/>
          </a:xfrm>
          <a:prstGeom prst="ellipse">
            <a:avLst/>
          </a:prstGeom>
          <a:solidFill>
            <a:srgbClr val="141B4D"/>
          </a:solidFill>
          <a:ln w="9525">
            <a:solidFill>
              <a:srgbClr val="D4A73C"/>
            </a:solidFill>
            <a:prstDash val="solid"/>
          </a:ln>
        </p:spPr>
      </p:sp>
      <p:pic>
        <p:nvPicPr>
          <p:cNvPr id="29" name="Image 5" descr="/home/claude/ppt/icons/ic_saldolab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3952" y="3776472"/>
            <a:ext cx="256032" cy="256032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6922008" y="3703320"/>
            <a:ext cx="4343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313  </a:t>
            </a:r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Saldo Laba</a:t>
            </a:r>
            <a:endParaRPr lang="en-US" sz="1250" dirty="0"/>
          </a:p>
        </p:txBody>
      </p:sp>
      <p:sp>
        <p:nvSpPr>
          <p:cNvPr id="31" name="Text 23"/>
          <p:cNvSpPr/>
          <p:nvPr/>
        </p:nvSpPr>
        <p:spPr>
          <a:xfrm>
            <a:off x="6922008" y="3986784"/>
            <a:ext cx="4343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9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Laba yang belum dibagikan ke pemilik</a:t>
            </a:r>
            <a:endParaRPr lang="en-US" sz="1000" dirty="0"/>
          </a:p>
        </p:txBody>
      </p:sp>
      <p:sp>
        <p:nvSpPr>
          <p:cNvPr id="32" name="Shape 24"/>
          <p:cNvSpPr/>
          <p:nvPr/>
        </p:nvSpPr>
        <p:spPr>
          <a:xfrm>
            <a:off x="6400800" y="4754880"/>
            <a:ext cx="402336" cy="402336"/>
          </a:xfrm>
          <a:prstGeom prst="ellipse">
            <a:avLst/>
          </a:prstGeom>
          <a:solidFill>
            <a:srgbClr val="141B4D"/>
          </a:solidFill>
          <a:ln w="9525">
            <a:solidFill>
              <a:srgbClr val="D4A73C"/>
            </a:solidFill>
            <a:prstDash val="solid"/>
          </a:ln>
        </p:spPr>
      </p:sp>
      <p:pic>
        <p:nvPicPr>
          <p:cNvPr id="33" name="Image 6" descr="/home/claude/ppt/icons/ic_dividen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3952" y="4828032"/>
            <a:ext cx="256032" cy="256032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6922008" y="4754880"/>
            <a:ext cx="4343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314  </a:t>
            </a:r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Dividen</a:t>
            </a:r>
            <a:endParaRPr lang="en-US" sz="1250" dirty="0"/>
          </a:p>
        </p:txBody>
      </p:sp>
      <p:sp>
        <p:nvSpPr>
          <p:cNvPr id="35" name="Text 26"/>
          <p:cNvSpPr/>
          <p:nvPr/>
        </p:nvSpPr>
        <p:spPr>
          <a:xfrm>
            <a:off x="6922008" y="5038344"/>
            <a:ext cx="4343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9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Pembagian laba kepada pemegang saham</a:t>
            </a:r>
            <a:endParaRPr lang="en-US" sz="1000" dirty="0"/>
          </a:p>
        </p:txBody>
      </p:sp>
      <p:sp>
        <p:nvSpPr>
          <p:cNvPr id="36" name="Text 27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 Akun Perusahaan Jasa</a:t>
            </a:r>
            <a:endParaRPr lang="en-US" sz="900" dirty="0"/>
          </a:p>
        </p:txBody>
      </p:sp>
      <p:sp>
        <p:nvSpPr>
          <p:cNvPr id="37" name="Text 28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10744200" y="201168"/>
            <a:ext cx="868680" cy="868680"/>
          </a:xfrm>
          <a:prstGeom prst="ellipse">
            <a:avLst/>
          </a:prstGeom>
          <a:solidFill>
            <a:srgbClr val="141B4D"/>
          </a:solidFill>
          <a:ln w="12700">
            <a:solidFill>
              <a:srgbClr val="D4A73C"/>
            </a:solidFill>
            <a:prstDash val="solid"/>
          </a:ln>
        </p:spPr>
      </p:sp>
      <p:pic>
        <p:nvPicPr>
          <p:cNvPr id="4" name="Image 0" descr="/home/claude/ppt/icons/hdr_pendapat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3656" y="420624"/>
            <a:ext cx="429768" cy="4297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1168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KELOMPOK AKUN 4 · PENDAPATAN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48640" y="475488"/>
            <a:ext cx="9966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Pendapatan Perusahaan Jasa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48640" y="132588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Kenaikan manfaat ekonomi dari kegiatan usaha — tidak dikelompokkan lancar/tidak lancar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783080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2066544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0" name="Image 1" descr="/home/claude/ppt/icons/ic_pjas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2157984"/>
            <a:ext cx="329184" cy="32918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71600" y="1892808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401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Jasa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1371600" y="2203704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utama dari jasa yang diberikan</a:t>
            </a:r>
            <a:endParaRPr lang="en-US" sz="970" dirty="0"/>
          </a:p>
        </p:txBody>
      </p:sp>
      <p:sp>
        <p:nvSpPr>
          <p:cNvPr id="13" name="Shape 9"/>
          <p:cNvSpPr/>
          <p:nvPr/>
        </p:nvSpPr>
        <p:spPr>
          <a:xfrm>
            <a:off x="6172200" y="1783080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336792" y="2066544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2" descr="/home/claude/ppt/icons/ic_pkonsultasi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232" y="2157984"/>
            <a:ext cx="329184" cy="32918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995160" y="1892808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404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Konsultasi</a:t>
            </a:r>
            <a:endParaRPr lang="en-US" sz="1150" dirty="0"/>
          </a:p>
        </p:txBody>
      </p:sp>
      <p:sp>
        <p:nvSpPr>
          <p:cNvPr id="17" name="Text 12"/>
          <p:cNvSpPr/>
          <p:nvPr/>
        </p:nvSpPr>
        <p:spPr>
          <a:xfrm>
            <a:off x="6995160" y="2203704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dari jasa konsultasi klien</a:t>
            </a:r>
            <a:endParaRPr lang="en-US" sz="970" dirty="0"/>
          </a:p>
        </p:txBody>
      </p:sp>
      <p:sp>
        <p:nvSpPr>
          <p:cNvPr id="18" name="Shape 13"/>
          <p:cNvSpPr/>
          <p:nvPr/>
        </p:nvSpPr>
        <p:spPr>
          <a:xfrm>
            <a:off x="548640" y="3008376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13232" y="329184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0" name="Image 3" descr="/home/claude/ppt/icons/ic_pservi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" y="3383280"/>
            <a:ext cx="329184" cy="32918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371600" y="3118104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405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Servis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1371600" y="3429000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dari jasa perbaikan/servis</a:t>
            </a:r>
            <a:endParaRPr lang="en-US" sz="970" dirty="0"/>
          </a:p>
        </p:txBody>
      </p:sp>
      <p:sp>
        <p:nvSpPr>
          <p:cNvPr id="23" name="Shape 17"/>
          <p:cNvSpPr/>
          <p:nvPr/>
        </p:nvSpPr>
        <p:spPr>
          <a:xfrm>
            <a:off x="6172200" y="3008376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336792" y="329184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5" name="Image 4" descr="/home/claude/ppt/icons/ic_psew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8232" y="3383280"/>
            <a:ext cx="329184" cy="32918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995160" y="3118104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406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Sewa</a:t>
            </a:r>
            <a:endParaRPr lang="en-US" sz="1150" dirty="0"/>
          </a:p>
        </p:txBody>
      </p:sp>
      <p:sp>
        <p:nvSpPr>
          <p:cNvPr id="27" name="Text 20"/>
          <p:cNvSpPr/>
          <p:nvPr/>
        </p:nvSpPr>
        <p:spPr>
          <a:xfrm>
            <a:off x="6995160" y="3429000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dari penyewaan aset perusahaan</a:t>
            </a:r>
            <a:endParaRPr lang="en-US" sz="970" dirty="0"/>
          </a:p>
        </p:txBody>
      </p:sp>
      <p:sp>
        <p:nvSpPr>
          <p:cNvPr id="28" name="Shape 21"/>
          <p:cNvSpPr/>
          <p:nvPr/>
        </p:nvSpPr>
        <p:spPr>
          <a:xfrm>
            <a:off x="548640" y="4233672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713232" y="451713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0" name="Image 5" descr="/home/claude/ppt/icons/ic_pkomisi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72" y="4608576"/>
            <a:ext cx="329184" cy="329184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1371600" y="4343400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407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Komisi</a:t>
            </a:r>
            <a:endParaRPr lang="en-US" sz="1150" dirty="0"/>
          </a:p>
        </p:txBody>
      </p:sp>
      <p:sp>
        <p:nvSpPr>
          <p:cNvPr id="32" name="Text 24"/>
          <p:cNvSpPr/>
          <p:nvPr/>
        </p:nvSpPr>
        <p:spPr>
          <a:xfrm>
            <a:off x="1371600" y="4654296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sebagai perantara/agen</a:t>
            </a:r>
            <a:endParaRPr lang="en-US" sz="970" dirty="0"/>
          </a:p>
        </p:txBody>
      </p:sp>
      <p:sp>
        <p:nvSpPr>
          <p:cNvPr id="33" name="Shape 25"/>
          <p:cNvSpPr/>
          <p:nvPr/>
        </p:nvSpPr>
        <p:spPr>
          <a:xfrm>
            <a:off x="6172200" y="4233672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6336792" y="451713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5" name="Image 6" descr="/home/claude/ppt/icons/ic_pbunga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8232" y="4608576"/>
            <a:ext cx="329184" cy="329184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995160" y="4343400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411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Bunga</a:t>
            </a:r>
            <a:endParaRPr lang="en-US" sz="1150" dirty="0"/>
          </a:p>
        </p:txBody>
      </p:sp>
      <p:sp>
        <p:nvSpPr>
          <p:cNvPr id="37" name="Text 28"/>
          <p:cNvSpPr/>
          <p:nvPr/>
        </p:nvSpPr>
        <p:spPr>
          <a:xfrm>
            <a:off x="6995160" y="4654296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Bunga dari simpanan bank (di luar usaha)</a:t>
            </a:r>
            <a:endParaRPr lang="en-US" sz="970" dirty="0"/>
          </a:p>
        </p:txBody>
      </p:sp>
      <p:sp>
        <p:nvSpPr>
          <p:cNvPr id="38" name="Shape 29"/>
          <p:cNvSpPr/>
          <p:nvPr/>
        </p:nvSpPr>
        <p:spPr>
          <a:xfrm>
            <a:off x="548640" y="5458968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9" name="Shape 30"/>
          <p:cNvSpPr/>
          <p:nvPr/>
        </p:nvSpPr>
        <p:spPr>
          <a:xfrm>
            <a:off x="713232" y="5742432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0" name="Image 7" descr="/home/claude/ppt/icons/ic_plain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672" y="5833872"/>
            <a:ext cx="329184" cy="329184"/>
          </a:xfrm>
          <a:prstGeom prst="rect">
            <a:avLst/>
          </a:prstGeom>
        </p:spPr>
      </p:pic>
      <p:sp>
        <p:nvSpPr>
          <p:cNvPr id="41" name="Text 31"/>
          <p:cNvSpPr/>
          <p:nvPr/>
        </p:nvSpPr>
        <p:spPr>
          <a:xfrm>
            <a:off x="1371600" y="5568696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414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Lain-lain</a:t>
            </a:r>
            <a:endParaRPr lang="en-US" sz="1150" dirty="0"/>
          </a:p>
        </p:txBody>
      </p:sp>
      <p:sp>
        <p:nvSpPr>
          <p:cNvPr id="42" name="Text 32"/>
          <p:cNvSpPr/>
          <p:nvPr/>
        </p:nvSpPr>
        <p:spPr>
          <a:xfrm>
            <a:off x="1371600" y="5879592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di luar kegiatan usaha utama</a:t>
            </a:r>
            <a:endParaRPr lang="en-US" sz="970" dirty="0"/>
          </a:p>
        </p:txBody>
      </p:sp>
      <p:sp>
        <p:nvSpPr>
          <p:cNvPr id="43" name="Text 33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 Akun Perusahaan Jasa</a:t>
            </a:r>
            <a:endParaRPr lang="en-US" sz="900" dirty="0"/>
          </a:p>
        </p:txBody>
      </p:sp>
      <p:sp>
        <p:nvSpPr>
          <p:cNvPr id="44" name="Text 34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10744200" y="201168"/>
            <a:ext cx="868680" cy="868680"/>
          </a:xfrm>
          <a:prstGeom prst="ellipse">
            <a:avLst/>
          </a:prstGeom>
          <a:solidFill>
            <a:srgbClr val="141B4D"/>
          </a:solidFill>
          <a:ln w="12700">
            <a:solidFill>
              <a:srgbClr val="D4A73C"/>
            </a:solidFill>
            <a:prstDash val="solid"/>
          </a:ln>
        </p:spPr>
      </p:sp>
      <p:pic>
        <p:nvPicPr>
          <p:cNvPr id="4" name="Image 0" descr="/home/claude/ppt/icons/hdr_beb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3656" y="420624"/>
            <a:ext cx="429768" cy="4297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01168"/>
            <a:ext cx="9692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KELOMPOK AKUN 5 · BEBAN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48640" y="475488"/>
            <a:ext cx="9966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Beban Perusahaan Jasa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48640" y="132588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Pengorbanan ekonomi untuk memperoleh pendapatan dan menjalankan usaha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783080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2066544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0" name="Image 1" descr="/home/claude/ppt/icons/ic_bgaj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2157984"/>
            <a:ext cx="329184" cy="32918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71600" y="1892808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501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Beban Gaji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1371600" y="2203704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Gaji karyawan/staf perusahaan jasa</a:t>
            </a:r>
            <a:endParaRPr lang="en-US" sz="970" dirty="0"/>
          </a:p>
        </p:txBody>
      </p:sp>
      <p:sp>
        <p:nvSpPr>
          <p:cNvPr id="13" name="Shape 9"/>
          <p:cNvSpPr/>
          <p:nvPr/>
        </p:nvSpPr>
        <p:spPr>
          <a:xfrm>
            <a:off x="6172200" y="1783080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336792" y="2066544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2" descr="/home/claude/ppt/icons/ic_bsew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232" y="2157984"/>
            <a:ext cx="329184" cy="32918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995160" y="1892808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503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Beban Sewa</a:t>
            </a:r>
            <a:endParaRPr lang="en-US" sz="1150" dirty="0"/>
          </a:p>
        </p:txBody>
      </p:sp>
      <p:sp>
        <p:nvSpPr>
          <p:cNvPr id="17" name="Text 12"/>
          <p:cNvSpPr/>
          <p:nvPr/>
        </p:nvSpPr>
        <p:spPr>
          <a:xfrm>
            <a:off x="6995160" y="2203704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Beban sewa kantor atau peralatan</a:t>
            </a:r>
            <a:endParaRPr lang="en-US" sz="970" dirty="0"/>
          </a:p>
        </p:txBody>
      </p:sp>
      <p:sp>
        <p:nvSpPr>
          <p:cNvPr id="18" name="Shape 13"/>
          <p:cNvSpPr/>
          <p:nvPr/>
        </p:nvSpPr>
        <p:spPr>
          <a:xfrm>
            <a:off x="548640" y="3008376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13232" y="329184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0" name="Image 3" descr="/home/claude/ppt/icons/ic_blistri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" y="3383280"/>
            <a:ext cx="329184" cy="32918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371600" y="3118104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504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Beban Listrik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1371600" y="3429000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Tagihan listrik kantor</a:t>
            </a:r>
            <a:endParaRPr lang="en-US" sz="970" dirty="0"/>
          </a:p>
        </p:txBody>
      </p:sp>
      <p:sp>
        <p:nvSpPr>
          <p:cNvPr id="23" name="Shape 17"/>
          <p:cNvSpPr/>
          <p:nvPr/>
        </p:nvSpPr>
        <p:spPr>
          <a:xfrm>
            <a:off x="6172200" y="3008376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336792" y="329184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5" name="Image 4" descr="/home/claude/ppt/icons/ic_binterne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8232" y="3383280"/>
            <a:ext cx="329184" cy="32918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995160" y="3118104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507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Beban Internet</a:t>
            </a:r>
            <a:endParaRPr lang="en-US" sz="1150" dirty="0"/>
          </a:p>
        </p:txBody>
      </p:sp>
      <p:sp>
        <p:nvSpPr>
          <p:cNvPr id="27" name="Text 20"/>
          <p:cNvSpPr/>
          <p:nvPr/>
        </p:nvSpPr>
        <p:spPr>
          <a:xfrm>
            <a:off x="6995160" y="3429000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Biaya internet untuk operasional</a:t>
            </a:r>
            <a:endParaRPr lang="en-US" sz="970" dirty="0"/>
          </a:p>
        </p:txBody>
      </p:sp>
      <p:sp>
        <p:nvSpPr>
          <p:cNvPr id="28" name="Shape 21"/>
          <p:cNvSpPr/>
          <p:nvPr/>
        </p:nvSpPr>
        <p:spPr>
          <a:xfrm>
            <a:off x="548640" y="4233672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713232" y="451713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0" name="Image 5" descr="/home/claude/ppt/icons/ic_bikla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72" y="4608576"/>
            <a:ext cx="329184" cy="329184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1371600" y="4343400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510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Beban Iklan</a:t>
            </a:r>
            <a:endParaRPr lang="en-US" sz="1150" dirty="0"/>
          </a:p>
        </p:txBody>
      </p:sp>
      <p:sp>
        <p:nvSpPr>
          <p:cNvPr id="32" name="Text 24"/>
          <p:cNvSpPr/>
          <p:nvPr/>
        </p:nvSpPr>
        <p:spPr>
          <a:xfrm>
            <a:off x="1371600" y="4654296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Biaya promosi jasa perusahaan</a:t>
            </a:r>
            <a:endParaRPr lang="en-US" sz="970" dirty="0"/>
          </a:p>
        </p:txBody>
      </p:sp>
      <p:sp>
        <p:nvSpPr>
          <p:cNvPr id="33" name="Shape 25"/>
          <p:cNvSpPr/>
          <p:nvPr/>
        </p:nvSpPr>
        <p:spPr>
          <a:xfrm>
            <a:off x="6172200" y="4233672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6336792" y="451713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5" name="Image 6" descr="/home/claude/ppt/icons/ic_btransport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8232" y="4608576"/>
            <a:ext cx="329184" cy="329184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995160" y="4343400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511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Beban Transportasi</a:t>
            </a:r>
            <a:endParaRPr lang="en-US" sz="1150" dirty="0"/>
          </a:p>
        </p:txBody>
      </p:sp>
      <p:sp>
        <p:nvSpPr>
          <p:cNvPr id="37" name="Text 28"/>
          <p:cNvSpPr/>
          <p:nvPr/>
        </p:nvSpPr>
        <p:spPr>
          <a:xfrm>
            <a:off x="6995160" y="4654296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Biaya perjalanan untuk melayani klien</a:t>
            </a:r>
            <a:endParaRPr lang="en-US" sz="970" dirty="0"/>
          </a:p>
        </p:txBody>
      </p:sp>
      <p:sp>
        <p:nvSpPr>
          <p:cNvPr id="38" name="Shape 29"/>
          <p:cNvSpPr/>
          <p:nvPr/>
        </p:nvSpPr>
        <p:spPr>
          <a:xfrm>
            <a:off x="548640" y="5458968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39" name="Shape 30"/>
          <p:cNvSpPr/>
          <p:nvPr/>
        </p:nvSpPr>
        <p:spPr>
          <a:xfrm>
            <a:off x="713232" y="5742432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0" name="Image 7" descr="/home/claude/ppt/icons/ic_bpenyusutan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672" y="5833872"/>
            <a:ext cx="329184" cy="329184"/>
          </a:xfrm>
          <a:prstGeom prst="rect">
            <a:avLst/>
          </a:prstGeom>
        </p:spPr>
      </p:pic>
      <p:sp>
        <p:nvSpPr>
          <p:cNvPr id="41" name="Text 31"/>
          <p:cNvSpPr/>
          <p:nvPr/>
        </p:nvSpPr>
        <p:spPr>
          <a:xfrm>
            <a:off x="1371600" y="5568696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524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Beban Penyusutan Peralatan</a:t>
            </a:r>
            <a:endParaRPr lang="en-US" sz="1150" dirty="0"/>
          </a:p>
        </p:txBody>
      </p:sp>
      <p:sp>
        <p:nvSpPr>
          <p:cNvPr id="42" name="Text 32"/>
          <p:cNvSpPr/>
          <p:nvPr/>
        </p:nvSpPr>
        <p:spPr>
          <a:xfrm>
            <a:off x="1371600" y="5879592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Penyusutan peralatan kantor per periode</a:t>
            </a:r>
            <a:endParaRPr lang="en-US" sz="970" dirty="0"/>
          </a:p>
        </p:txBody>
      </p:sp>
      <p:sp>
        <p:nvSpPr>
          <p:cNvPr id="43" name="Shape 33"/>
          <p:cNvSpPr/>
          <p:nvPr/>
        </p:nvSpPr>
        <p:spPr>
          <a:xfrm>
            <a:off x="6172200" y="5458968"/>
            <a:ext cx="5440680" cy="1078992"/>
          </a:xfrm>
          <a:prstGeom prst="roundRect">
            <a:avLst>
              <a:gd name="adj" fmla="val 7627"/>
            </a:avLst>
          </a:prstGeom>
          <a:solidFill>
            <a:srgbClr val="F2F6FD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44" name="Shape 34"/>
          <p:cNvSpPr/>
          <p:nvPr/>
        </p:nvSpPr>
        <p:spPr>
          <a:xfrm>
            <a:off x="6336792" y="5742432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5" name="Image 8" descr="/home/claude/ppt/icons/ic_bbunga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8232" y="5833872"/>
            <a:ext cx="329184" cy="329184"/>
          </a:xfrm>
          <a:prstGeom prst="rect">
            <a:avLst/>
          </a:prstGeom>
        </p:spPr>
      </p:pic>
      <p:sp>
        <p:nvSpPr>
          <p:cNvPr id="46" name="Text 35"/>
          <p:cNvSpPr/>
          <p:nvPr/>
        </p:nvSpPr>
        <p:spPr>
          <a:xfrm>
            <a:off x="6995160" y="5568696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531  </a:t>
            </a:r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Beban Bunga</a:t>
            </a:r>
            <a:endParaRPr lang="en-US" sz="1150" dirty="0"/>
          </a:p>
        </p:txBody>
      </p:sp>
      <p:sp>
        <p:nvSpPr>
          <p:cNvPr id="47" name="Text 36"/>
          <p:cNvSpPr/>
          <p:nvPr/>
        </p:nvSpPr>
        <p:spPr>
          <a:xfrm>
            <a:off x="6995160" y="5879592"/>
            <a:ext cx="44805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7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Bunga atas pinjaman perusahaan</a:t>
            </a:r>
            <a:endParaRPr lang="en-US" sz="970" dirty="0"/>
          </a:p>
        </p:txBody>
      </p:sp>
      <p:sp>
        <p:nvSpPr>
          <p:cNvPr id="48" name="Text 37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 Akun Perusahaan Jasa</a:t>
            </a:r>
            <a:endParaRPr lang="en-US" sz="900" dirty="0"/>
          </a:p>
        </p:txBody>
      </p:sp>
      <p:sp>
        <p:nvSpPr>
          <p:cNvPr id="49" name="Text 38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365760"/>
            <a:ext cx="868680" cy="8686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home/claude/ppt/icons/hdr_ringkas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3656" y="585216"/>
            <a:ext cx="429768" cy="4297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411480"/>
            <a:ext cx="9875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Ringkasan: Lancar vs Tidak Lancar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48640" y="9601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4450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Klasifikasi lancar/tidak lancar hanya berlaku untuk akun Aset dan Liabilitas</a:t>
            </a:r>
            <a:endParaRPr lang="en-US" sz="12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4572000"/>
                <a:gridCol w="457200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Kelompok Akun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Lancar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Tidak Lancar</a:t>
                      </a:r>
                      <a:endParaRPr lang="en-US" sz="12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</a:rPr>
                        <a:t>Aset</a:t>
                      </a:r>
                      <a:endParaRPr lang="en-US" sz="11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44506B"/>
                          </a:solidFill>
                        </a:rPr>
                        <a:t>Kas, Bank, Piutang Usaha/Jasa, Perlengkapan Kantor, Sewa Dibayar di Muka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44506B"/>
                          </a:solidFill>
                        </a:rPr>
                        <a:t>Tanah, Bangunan, Kendaraan, Peralatan Kantor, Aset Tidak Berwujud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D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</a:rPr>
                        <a:t>Liabilitas</a:t>
                      </a:r>
                      <a:endParaRPr lang="en-US" sz="11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44506B"/>
                          </a:solidFill>
                        </a:rPr>
                        <a:t>Utang Usaha, Utang Gaji, Utang Pajak, Pendapatan Diterima di Muka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44506B"/>
                          </a:solidFill>
                        </a:rPr>
                        <a:t>Utang Bank Jangka Panjang, Utang Hipotek, Liabilitas Sewa Jangka Panjang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</a:rPr>
                        <a:t>Ekuitas, Pendapatan, Beban</a:t>
                      </a:r>
                      <a:endParaRPr lang="en-US" sz="11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44506B"/>
                          </a:solidFill>
                        </a:rPr>
                        <a:t>Tidak diklasifikasikan berdasarkan tingkat kelancaran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D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D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548640" y="5349240"/>
            <a:ext cx="11064240" cy="777240"/>
          </a:xfrm>
          <a:prstGeom prst="roundRect">
            <a:avLst>
              <a:gd name="adj" fmla="val 7059"/>
            </a:avLst>
          </a:prstGeom>
          <a:solidFill>
            <a:srgbClr val="1E2761"/>
          </a:solidFill>
          <a:ln/>
        </p:spPr>
      </p:sp>
      <p:sp>
        <p:nvSpPr>
          <p:cNvPr id="8" name="Text 4"/>
          <p:cNvSpPr/>
          <p:nvPr/>
        </p:nvSpPr>
        <p:spPr>
          <a:xfrm>
            <a:off x="822960" y="5349240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Ingat:  </a:t>
            </a:r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Lancar = dapat dicairkan/dibayar dalam ≤ 1 tahun.   Tidak Lancar = digunakan/jatuh tempo &gt; 1 tahun.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 Akun Perusahaan Jasa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-1463040"/>
            <a:ext cx="3657600" cy="3657600"/>
          </a:xfrm>
          <a:prstGeom prst="ellipse">
            <a:avLst/>
          </a:prstGeom>
          <a:solidFill>
            <a:srgbClr val="141B4D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4754880"/>
            <a:ext cx="3291840" cy="3291840"/>
          </a:xfrm>
          <a:prstGeom prst="ellipse">
            <a:avLst/>
          </a:prstGeom>
          <a:solidFill>
            <a:srgbClr val="141B4D"/>
          </a:solidFill>
          <a:ln/>
        </p:spPr>
      </p:sp>
      <p:sp>
        <p:nvSpPr>
          <p:cNvPr id="4" name="Shape 2"/>
          <p:cNvSpPr/>
          <p:nvPr/>
        </p:nvSpPr>
        <p:spPr>
          <a:xfrm>
            <a:off x="10195560" y="685800"/>
            <a:ext cx="1417320" cy="1417320"/>
          </a:xfrm>
          <a:prstGeom prst="ellipse">
            <a:avLst/>
          </a:prstGeom>
          <a:solidFill>
            <a:srgbClr val="141B4D"/>
          </a:solidFill>
          <a:ln w="19050">
            <a:solidFill>
              <a:srgbClr val="D4A73C"/>
            </a:solidFill>
            <a:prstDash val="solid"/>
          </a:ln>
        </p:spPr>
      </p:sp>
      <p:pic>
        <p:nvPicPr>
          <p:cNvPr id="5" name="Image 0" descr="/home/claude/ppt/icons/hdr_clos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1005840"/>
            <a:ext cx="777240" cy="7772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6858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D4A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Kesimpulan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22960" y="1143000"/>
            <a:ext cx="9601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Lima Kelompok Akun,</a:t>
            </a:r>
            <a:endParaRPr lang="en-US" sz="3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Satu Sistem Pencatatan yang Rapi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822960" y="2880360"/>
            <a:ext cx="384048" cy="384048"/>
          </a:xfrm>
          <a:prstGeom prst="ellipse">
            <a:avLst/>
          </a:prstGeom>
          <a:solidFill>
            <a:srgbClr val="D4A73C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28803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1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417320" y="2862072"/>
            <a:ext cx="9509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4E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 &amp; Liabilitas dibedakan menjadi Lancar (≤ 1 tahun) dan Tidak Lancar (&gt; 1 tahun)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822960" y="3593592"/>
            <a:ext cx="384048" cy="384048"/>
          </a:xfrm>
          <a:prstGeom prst="ellipse">
            <a:avLst/>
          </a:prstGeom>
          <a:solidFill>
            <a:srgbClr val="D4A73C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35935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1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417320" y="3575304"/>
            <a:ext cx="9509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4E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Ekuitas, Pendapatan, dan Beban tidak dikelompokkan berdasarkan kelancaran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822960" y="4306824"/>
            <a:ext cx="384048" cy="384048"/>
          </a:xfrm>
          <a:prstGeom prst="ellipse">
            <a:avLst/>
          </a:prstGeom>
          <a:solidFill>
            <a:srgbClr val="D4A73C"/>
          </a:solidFill>
          <a:ln/>
        </p:spPr>
      </p:sp>
      <p:sp>
        <p:nvSpPr>
          <p:cNvPr id="15" name="Text 12"/>
          <p:cNvSpPr/>
          <p:nvPr/>
        </p:nvSpPr>
        <p:spPr>
          <a:xfrm>
            <a:off x="822960" y="43068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1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417320" y="4288536"/>
            <a:ext cx="9509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4E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Perusahaan jasa mengandalkan akun Pendapatan Jasa, Konsultasi, Servis, Sewa &amp; Komisi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822960" y="5020056"/>
            <a:ext cx="384048" cy="384048"/>
          </a:xfrm>
          <a:prstGeom prst="ellipse">
            <a:avLst/>
          </a:prstGeom>
          <a:solidFill>
            <a:srgbClr val="D4A73C"/>
          </a:solidFill>
          <a:ln/>
        </p:spPr>
      </p:sp>
      <p:sp>
        <p:nvSpPr>
          <p:cNvPr id="18" name="Text 15"/>
          <p:cNvSpPr/>
          <p:nvPr/>
        </p:nvSpPr>
        <p:spPr>
          <a:xfrm>
            <a:off x="822960" y="50200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1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417320" y="5001768"/>
            <a:ext cx="9509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4E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akun memudahkan pencatatan dan penyusunan laporan keuangan yang konsisten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 Akun Perusahaan Jasa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3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2026-08-05T02:20:20Z</dcterms:created>
  <dcterms:modified xsi:type="dcterms:W3CDTF">2026-08-05T02:20:20Z</dcterms:modified>
</cp:coreProperties>
</file>